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50" r:id="rId4"/>
    <p:sldId id="349" r:id="rId5"/>
    <p:sldId id="351" r:id="rId6"/>
    <p:sldId id="367" r:id="rId7"/>
    <p:sldId id="379" r:id="rId8"/>
    <p:sldId id="375" r:id="rId9"/>
    <p:sldId id="376" r:id="rId10"/>
    <p:sldId id="380" r:id="rId11"/>
    <p:sldId id="377" r:id="rId12"/>
    <p:sldId id="368" r:id="rId13"/>
    <p:sldId id="378" r:id="rId14"/>
    <p:sldId id="371" r:id="rId15"/>
    <p:sldId id="372" r:id="rId16"/>
    <p:sldId id="370" r:id="rId17"/>
    <p:sldId id="374" r:id="rId18"/>
    <p:sldId id="373" r:id="rId19"/>
    <p:sldId id="369" r:id="rId20"/>
    <p:sldId id="381" r:id="rId21"/>
    <p:sldId id="28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1" userDrawn="1">
          <p15:clr>
            <a:srgbClr val="A4A3A4"/>
          </p15:clr>
        </p15:guide>
        <p15:guide id="2" pos="30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0CE"/>
    <a:srgbClr val="FF0000"/>
    <a:srgbClr val="0000FF"/>
    <a:srgbClr val="15ABDE"/>
    <a:srgbClr val="00B3E1"/>
    <a:srgbClr val="14A4DC"/>
    <a:srgbClr val="C3C8C8"/>
    <a:srgbClr val="4D4D4F"/>
    <a:srgbClr val="3C3C3E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 autoAdjust="0"/>
    <p:restoredTop sz="86275" autoAdjust="0"/>
  </p:normalViewPr>
  <p:slideViewPr>
    <p:cSldViewPr snapToGrid="0" snapToObjects="1" showGuides="1">
      <p:cViewPr varScale="1">
        <p:scale>
          <a:sx n="260" d="100"/>
          <a:sy n="260" d="100"/>
        </p:scale>
        <p:origin x="736" y="168"/>
      </p:cViewPr>
      <p:guideLst>
        <p:guide orient="horz" pos="1331"/>
        <p:guide pos="3095"/>
      </p:guideLst>
    </p:cSldViewPr>
  </p:slideViewPr>
  <p:outlineViewPr>
    <p:cViewPr>
      <p:scale>
        <a:sx n="33" d="100"/>
        <a:sy n="33" d="100"/>
      </p:scale>
      <p:origin x="0" y="-8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66838-9062-7645-8E88-AA6E875A6772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49942-14C4-2747-B19C-025F6D55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44B76-1A76-CF4E-ADA0-7DC501C890B1}" type="datetimeFigureOut">
              <a:rPr lang="en-US" smtClean="0"/>
              <a:t>5/15/19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90AE-E777-034B-8BC0-E7D11A2C2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1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27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BOIL THE OCEAN!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Always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User accounts and groups</a:t>
            </a:r>
          </a:p>
          <a:p>
            <a:pPr marL="171450" indent="-171450">
              <a:buFontTx/>
              <a:buChar char="-"/>
            </a:pPr>
            <a:r>
              <a:rPr lang="en-US" dirty="0"/>
              <a:t>Firewalls</a:t>
            </a:r>
          </a:p>
          <a:p>
            <a:pPr marL="171450" indent="-171450">
              <a:buFontTx/>
              <a:buChar char="-"/>
            </a:pPr>
            <a:r>
              <a:rPr lang="en-US" dirty="0"/>
              <a:t>Patch Management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.. NEVER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off machines – KVM example, 1 KVM hosting an appliance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SOMETIMES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Apache install Maybe</a:t>
            </a:r>
          </a:p>
          <a:p>
            <a:pPr marL="171450" indent="-171450">
              <a:buFontTx/>
              <a:buChar char="-"/>
            </a:pPr>
            <a:r>
              <a:rPr lang="en-US" dirty="0"/>
              <a:t>Apache SSL Config ALWAYS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8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Variables : Discussion for your team on how you’ll work.</a:t>
            </a:r>
          </a:p>
          <a:p>
            <a:endParaRPr lang="en-US" dirty="0"/>
          </a:p>
          <a:p>
            <a:r>
              <a:rPr lang="en-US" dirty="0"/>
              <a:t>Vault – don’t use secrets in your plaintext git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0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GIT - Source management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History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Parallel development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Peer review</a:t>
            </a:r>
          </a:p>
          <a:p>
            <a:r>
              <a:rPr lang="en-US" dirty="0"/>
              <a:t>SSH</a:t>
            </a:r>
          </a:p>
          <a:p>
            <a:pPr marL="171450" indent="-171450">
              <a:buFontTx/>
              <a:buChar char="-"/>
            </a:pPr>
            <a:r>
              <a:rPr lang="en-US" dirty="0"/>
              <a:t>Reliable</a:t>
            </a:r>
          </a:p>
          <a:p>
            <a:pPr marL="171450" indent="-171450">
              <a:buFontTx/>
              <a:buChar char="-"/>
            </a:pPr>
            <a:r>
              <a:rPr lang="en-US" dirty="0"/>
              <a:t>secure</a:t>
            </a:r>
          </a:p>
          <a:p>
            <a:r>
              <a:rPr lang="en-US" dirty="0"/>
              <a:t>Foreman</a:t>
            </a:r>
          </a:p>
          <a:p>
            <a:pPr marL="171450" indent="-171450">
              <a:buFontTx/>
              <a:buChar char="-"/>
            </a:pPr>
            <a:r>
              <a:rPr lang="en-US" dirty="0"/>
              <a:t>Gives. Stable platform to build on</a:t>
            </a:r>
          </a:p>
          <a:p>
            <a:pPr marL="171450" indent="-171450">
              <a:buFontTx/>
              <a:buChar char="-"/>
            </a:pPr>
            <a:r>
              <a:rPr lang="en-US" dirty="0"/>
              <a:t>A bit ugly, but we deliberately don’t use all the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9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Standard Hardware : Supermicro machines for OOB / PS deployments</a:t>
            </a:r>
          </a:p>
          <a:p>
            <a:r>
              <a:rPr lang="en-US" dirty="0"/>
              <a:t>Exotic : 100G test node</a:t>
            </a:r>
          </a:p>
          <a:p>
            <a:endParaRPr lang="en-US" dirty="0"/>
          </a:p>
          <a:p>
            <a:r>
              <a:rPr lang="en-US" dirty="0"/>
              <a:t>I know I said, NO GOLDEN IMAGES. This is very slim, with the account we need to run ansible, and not much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87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be </a:t>
            </a:r>
            <a:r>
              <a:rPr lang="en-US" dirty="0" err="1"/>
              <a:t>Vmware</a:t>
            </a:r>
            <a:r>
              <a:rPr lang="en-US" dirty="0"/>
              <a:t>, but we’ll use the same code if we go LXC</a:t>
            </a:r>
          </a:p>
          <a:p>
            <a:r>
              <a:rPr lang="en-US" dirty="0"/>
              <a:t>Or public cloud.</a:t>
            </a:r>
          </a:p>
          <a:p>
            <a:endParaRPr lang="en-US" dirty="0"/>
          </a:p>
          <a:p>
            <a:r>
              <a:rPr lang="en-US" dirty="0"/>
              <a:t>Tuakiri : Our identity management platform</a:t>
            </a:r>
          </a:p>
          <a:p>
            <a:endParaRPr lang="en-US" dirty="0"/>
          </a:p>
          <a:p>
            <a:r>
              <a:rPr lang="en-US" dirty="0"/>
              <a:t>Multiple servers in a stack, with multiple release environments, </a:t>
            </a:r>
          </a:p>
          <a:p>
            <a:r>
              <a:rPr lang="en-US" dirty="0"/>
              <a:t>DEV, TEST, STAGING, PROD</a:t>
            </a:r>
          </a:p>
          <a:p>
            <a:endParaRPr lang="en-US" dirty="0"/>
          </a:p>
          <a:p>
            <a:r>
              <a:rPr lang="en-US" dirty="0"/>
              <a:t>Easy to transition from one environment to the next, easy to build an entire stack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72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way. They don’t get special treatment, and they just look the same as everything else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44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Tower : More complex than what we require at this time. Dashboarding into Prometheus instead.</a:t>
            </a:r>
          </a:p>
          <a:p>
            <a:endParaRPr lang="en-US" dirty="0"/>
          </a:p>
          <a:p>
            <a:r>
              <a:rPr lang="en-US" dirty="0"/>
              <a:t>CI/CD : static environment, have used Jenkins, but too heavyweight for our needs. Will return to ansible lint as first step.</a:t>
            </a:r>
          </a:p>
          <a:p>
            <a:endParaRPr lang="en-US" dirty="0"/>
          </a:p>
          <a:p>
            <a:r>
              <a:rPr lang="en-US" dirty="0"/>
              <a:t>Autoscaling : Static workload </a:t>
            </a:r>
          </a:p>
          <a:p>
            <a:endParaRPr lang="en-US" dirty="0"/>
          </a:p>
          <a:p>
            <a:r>
              <a:rPr lang="en-US" dirty="0"/>
              <a:t>Universal playbooks : Ubuntu only, Ubuntu 16 primary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4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servers are 1604, with some on 1804 for features (LXC) and some on 1404 (due for retirement)</a:t>
            </a:r>
          </a:p>
          <a:p>
            <a:r>
              <a:rPr lang="en-US" dirty="0" err="1"/>
              <a:t>Systemd</a:t>
            </a:r>
            <a:r>
              <a:rPr lang="en-US" dirty="0"/>
              <a:t> – can work partially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ntp</a:t>
            </a:r>
            <a:r>
              <a:rPr lang="en-US" dirty="0"/>
              <a:t> -&gt; system way</a:t>
            </a:r>
          </a:p>
          <a:p>
            <a:r>
              <a:rPr lang="en-US" dirty="0" err="1"/>
              <a:t>Systemd</a:t>
            </a:r>
            <a:r>
              <a:rPr lang="en-US" dirty="0"/>
              <a:t> – some areas harder than others. Need to replace all network configs.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27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1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core members of REANNZ</a:t>
            </a:r>
            <a:r>
              <a:rPr lang="en-US" baseline="0" dirty="0"/>
              <a:t> </a:t>
            </a:r>
          </a:p>
          <a:p>
            <a:endParaRPr lang="en-US" baseline="0" dirty="0"/>
          </a:p>
          <a:p>
            <a:r>
              <a:rPr lang="en-US" baseline="0" dirty="0"/>
              <a:t>plus other research and innovation companies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0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– not deeply technical, more about where we started, and the thinking behind what we did and didn’t do</a:t>
            </a:r>
          </a:p>
          <a:p>
            <a:r>
              <a:rPr lang="en-US" dirty="0"/>
              <a:t>Initial State – where we were in early 2016</a:t>
            </a:r>
          </a:p>
          <a:p>
            <a:r>
              <a:rPr lang="en-US" dirty="0"/>
              <a:t>First steps – what we wanted first as a training</a:t>
            </a:r>
          </a:p>
          <a:p>
            <a:r>
              <a:rPr lang="en-US" dirty="0"/>
              <a:t>Configuration – once we’d done a bit, we could do some more thinking about how we’d proceed</a:t>
            </a:r>
          </a:p>
          <a:p>
            <a:r>
              <a:rPr lang="en-US" dirty="0"/>
              <a:t>Deployment – what it actually looks like now</a:t>
            </a:r>
          </a:p>
          <a:p>
            <a:r>
              <a:rPr lang="en-US" dirty="0"/>
              <a:t>Future - The Final Frontier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09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OOB = Out Of Band</a:t>
            </a:r>
          </a:p>
          <a:p>
            <a:r>
              <a:rPr lang="en-US" dirty="0"/>
              <a:t>Explain perfSONAR = performance testing nodes, in use by NREN's globally.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Salt – another automation software package</a:t>
            </a:r>
          </a:p>
          <a:p>
            <a:endParaRPr lang="en-US" dirty="0"/>
          </a:p>
          <a:p>
            <a:r>
              <a:rPr lang="en-US" dirty="0"/>
              <a:t>Partial coverage –</a:t>
            </a:r>
          </a:p>
          <a:p>
            <a:pPr marL="171450" indent="-171450">
              <a:buFontTx/>
              <a:buChar char="-"/>
            </a:pPr>
            <a:r>
              <a:rPr lang="en-US" dirty="0"/>
              <a:t>couldn’t get to agents through the network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New systems – no complete setup scripts anywhere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57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100% Coverage</a:t>
            </a:r>
          </a:p>
          <a:p>
            <a:r>
              <a:rPr lang="en-US" dirty="0"/>
              <a:t>- cover ALL servers</a:t>
            </a:r>
          </a:p>
          <a:p>
            <a:r>
              <a:rPr lang="en-US" dirty="0"/>
              <a:t>- cover ALL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8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Baseline is a good first step</a:t>
            </a:r>
          </a:p>
          <a:p>
            <a:endParaRPr lang="en-US" dirty="0"/>
          </a:p>
          <a:p>
            <a:r>
              <a:rPr lang="en-US" dirty="0"/>
              <a:t>Account Management – base of good security practice, and also requires some finesse</a:t>
            </a:r>
          </a:p>
          <a:p>
            <a:endParaRPr lang="en-US" dirty="0"/>
          </a:p>
          <a:p>
            <a:r>
              <a:rPr lang="en-US" dirty="0"/>
              <a:t>Firewalling – gets hard for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first case</a:t>
            </a:r>
          </a:p>
          <a:p>
            <a:endParaRPr lang="en-US" dirty="0"/>
          </a:p>
          <a:p>
            <a:r>
              <a:rPr lang="en-US" dirty="0"/>
              <a:t>Explain OOB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90AE-E777-034B-8BC0-E7D11A2C24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48911"/>
            <a:ext cx="9144000" cy="686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415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666911"/>
            <a:ext cx="91440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reeform 5"/>
          <p:cNvSpPr/>
          <p:nvPr userDrawn="1"/>
        </p:nvSpPr>
        <p:spPr>
          <a:xfrm>
            <a:off x="0" y="-18619"/>
            <a:ext cx="7102795" cy="516211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B8C1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60000" y="1608808"/>
            <a:ext cx="8229600" cy="100196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1323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endParaRPr lang="en-AU" sz="4200" cap="all">
              <a:solidFill>
                <a:schemeClr val="tx1"/>
              </a:solidFill>
              <a:latin typeface="Bryant Pro Medium"/>
              <a:cs typeface="Bryant Pro Medium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2423" y="2143125"/>
            <a:ext cx="8229600" cy="857250"/>
          </a:xfrm>
        </p:spPr>
        <p:txBody>
          <a:bodyPr/>
          <a:lstStyle>
            <a:lvl1pPr algn="l">
              <a:defRPr sz="32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44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/ head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3952" y="280041"/>
            <a:ext cx="8399371" cy="330760"/>
          </a:xfrm>
        </p:spPr>
        <p:txBody>
          <a:bodyPr lIns="0" anchor="t">
            <a:noAutofit/>
          </a:bodyPr>
          <a:lstStyle>
            <a:lvl1pPr marL="0" indent="0">
              <a:lnSpc>
                <a:spcPts val="1800"/>
              </a:lnSpc>
              <a:buNone/>
              <a:defRPr sz="1600" b="0" i="0" cap="all">
                <a:solidFill>
                  <a:schemeClr val="tx1"/>
                </a:solidFill>
                <a:latin typeface="Bryant Pro Medium"/>
                <a:cs typeface="Bryant Pro Medium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AU" dirty="0"/>
              <a:t>Click to edit sub head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3951" y="741467"/>
            <a:ext cx="8399371" cy="408909"/>
          </a:xfrm>
        </p:spPr>
        <p:txBody>
          <a:bodyPr lIns="0"/>
          <a:lstStyle>
            <a:lvl1pPr marL="0" indent="0">
              <a:buNone/>
              <a:defRPr sz="2300" b="0" i="0" cap="all">
                <a:solidFill>
                  <a:schemeClr val="tx2"/>
                </a:solidFill>
                <a:latin typeface="Bryant Pro Medium"/>
                <a:cs typeface="Bryant Pro Medium"/>
              </a:defRPr>
            </a:lvl1pPr>
          </a:lstStyle>
          <a:p>
            <a:pPr lvl="0"/>
            <a:r>
              <a:rPr lang="en-AU" dirty="0"/>
              <a:t>CLICK TO ADD HEAD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3951" y="1260988"/>
            <a:ext cx="8591550" cy="33773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36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AU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NZ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55651" y="469361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0CB77B-F2CE-D446-BA99-C287B75A4B91}" type="slidenum">
              <a:rPr lang="en-US" sz="700" smtClean="0"/>
              <a:pPr/>
              <a:t>‹#›</a:t>
            </a:fld>
            <a:endParaRPr lang="en-US" sz="700"/>
          </a:p>
        </p:txBody>
      </p:sp>
      <p:pic>
        <p:nvPicPr>
          <p:cNvPr id="11" name="Picture 33" descr="REANNZ_logo_RGB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4" y="4722815"/>
            <a:ext cx="692151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4"/>
          <p:cNvSpPr txBox="1">
            <a:spLocks/>
          </p:cNvSpPr>
          <p:nvPr userDrawn="1"/>
        </p:nvSpPr>
        <p:spPr bwMode="auto">
          <a:xfrm>
            <a:off x="876300" y="4757740"/>
            <a:ext cx="4743451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REANNZ Lunch ‘19 </a:t>
            </a:r>
            <a:r>
              <a:rPr lang="mr-IN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–</a:t>
            </a:r>
            <a:r>
              <a:rPr lang="en-US" sz="700" baseline="0" dirty="0">
                <a:solidFill>
                  <a:srgbClr val="3C3C3E"/>
                </a:solidFill>
                <a:latin typeface="DINPro-Light"/>
                <a:cs typeface="DINPro-Light"/>
              </a:rPr>
              <a:t> Ansible at REANNZ</a:t>
            </a:r>
            <a:endParaRPr lang="en-US" sz="700" dirty="0">
              <a:solidFill>
                <a:srgbClr val="3C3C3E"/>
              </a:solidFill>
              <a:latin typeface="DINPro-Light"/>
              <a:cs typeface="DINPro-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0364" y="4679950"/>
            <a:ext cx="8423275" cy="0"/>
          </a:xfrm>
          <a:prstGeom prst="line">
            <a:avLst/>
          </a:prstGeom>
          <a:ln w="4699">
            <a:solidFill>
              <a:srgbClr val="14A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5" r:id="rId2"/>
    <p:sldLayoutId id="2147483698" r:id="rId3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Bryant Pro Medium"/>
          <a:ea typeface="+mj-ea"/>
          <a:cs typeface="Bryant Pro Medium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INPro-Light"/>
          <a:ea typeface="+mn-ea"/>
          <a:cs typeface="DINPro-Light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INPro-Light"/>
          <a:ea typeface="+mn-ea"/>
          <a:cs typeface="DINPro-Light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INPro-Light"/>
          <a:ea typeface="+mn-ea"/>
          <a:cs typeface="DINPro-Light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INPro-Light"/>
          <a:ea typeface="+mn-ea"/>
          <a:cs typeface="DINPro-Light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INPro-Light"/>
          <a:ea typeface="+mn-ea"/>
          <a:cs typeface="DINPro-Light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splash.com/search/photos/cogs?utm_source=unsplash&amp;utm_medium=referral&amp;utm_content=creditCopyText" TargetMode="External"/><Relationship Id="rId5" Type="http://schemas.openxmlformats.org/officeDocument/2006/relationships/hyperlink" Target="https://unsplash.com/photos/3iv6ABEb3yU?utm_source=unsplash&amp;utm_medium=referral&amp;utm_content=creditCopyText" TargetMode="Externa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3iv6ABEb3yU?utm_source=unsplash&amp;utm_medium=referral&amp;utm_content=creditCopyTex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splash.com/search/photos/cogs?utm_source=unsplash&amp;utm_medium=referral&amp;utm_content=creditCopyTex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953" y="0"/>
            <a:ext cx="9299891" cy="52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5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First steps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The first deployments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Replacement OOB Systems</a:t>
            </a:r>
          </a:p>
          <a:p>
            <a:r>
              <a:rPr lang="en-AU" dirty="0"/>
              <a:t>~28 Sites</a:t>
            </a:r>
          </a:p>
          <a:p>
            <a:r>
              <a:rPr lang="en-AU" dirty="0"/>
              <a:t>Addressing Varies By Site, Otherwise ~Identical</a:t>
            </a:r>
          </a:p>
        </p:txBody>
      </p:sp>
    </p:spTree>
    <p:extLst>
      <p:ext uri="{BB962C8B-B14F-4D97-AF65-F5344CB8AC3E}">
        <p14:creationId xmlns:p14="http://schemas.microsoft.com/office/powerpoint/2010/main" val="267952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Configuration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How far do you go in automating things?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What Do You Always Automate?</a:t>
            </a:r>
          </a:p>
          <a:p>
            <a:r>
              <a:rPr lang="en-AU" dirty="0"/>
              <a:t>What Do You Never Automate?</a:t>
            </a:r>
          </a:p>
          <a:p>
            <a:r>
              <a:rPr lang="en-AU" dirty="0"/>
              <a:t>What Falls In The Middle?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2" name="Left-Right Arrow 1">
            <a:extLst>
              <a:ext uri="{FF2B5EF4-FFF2-40B4-BE49-F238E27FC236}">
                <a16:creationId xmlns:a16="http://schemas.microsoft.com/office/drawing/2014/main" id="{0F80C98D-0980-304B-B0B8-1040521D10D6}"/>
              </a:ext>
            </a:extLst>
          </p:cNvPr>
          <p:cNvSpPr/>
          <p:nvPr/>
        </p:nvSpPr>
        <p:spPr>
          <a:xfrm>
            <a:off x="374048" y="2869500"/>
            <a:ext cx="8399371" cy="1013012"/>
          </a:xfrm>
          <a:prstGeom prst="leftRightArrow">
            <a:avLst/>
          </a:prstGeom>
          <a:gradFill>
            <a:gsLst>
              <a:gs pos="0">
                <a:schemeClr val="tx2">
                  <a:shade val="30000"/>
                  <a:satMod val="115000"/>
                  <a:lumMod val="0"/>
                </a:schemeClr>
              </a:gs>
              <a:gs pos="50000">
                <a:schemeClr val="tx2">
                  <a:shade val="67500"/>
                  <a:satMod val="115000"/>
                  <a:lumMod val="100000"/>
                </a:schemeClr>
              </a:gs>
              <a:gs pos="100000">
                <a:schemeClr val="tx2">
                  <a:shade val="100000"/>
                  <a:satMod val="115000"/>
                  <a:lumMod val="0"/>
                  <a:lumOff val="100000"/>
                  <a:alpha val="0"/>
                </a:schemeClr>
              </a:gs>
            </a:gsLst>
            <a:lin ang="0" scaled="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configuration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Ansible Best practice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Ansible Best Practice Documents – Use Them!</a:t>
            </a:r>
          </a:p>
          <a:p>
            <a:r>
              <a:rPr lang="en-AU" dirty="0"/>
              <a:t>Setting Variables</a:t>
            </a:r>
          </a:p>
          <a:p>
            <a:pPr lvl="1"/>
            <a:r>
              <a:rPr lang="en-AU" dirty="0"/>
              <a:t>At last count, there’s 22 places to set variables. Don’t use them all</a:t>
            </a:r>
          </a:p>
          <a:p>
            <a:r>
              <a:rPr lang="en-AU" dirty="0"/>
              <a:t>Secrets Management – Ansible Vault</a:t>
            </a:r>
          </a:p>
          <a:p>
            <a:pPr lvl="1"/>
            <a:r>
              <a:rPr lang="en-AU" dirty="0"/>
              <a:t>Now can use multiple vaults with different passwords </a:t>
            </a:r>
          </a:p>
        </p:txBody>
      </p:sp>
    </p:spTree>
    <p:extLst>
      <p:ext uri="{BB962C8B-B14F-4D97-AF65-F5344CB8AC3E}">
        <p14:creationId xmlns:p14="http://schemas.microsoft.com/office/powerpoint/2010/main" val="310658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Configuration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Software ecology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GIT / GOGS</a:t>
            </a:r>
          </a:p>
          <a:p>
            <a:r>
              <a:rPr lang="en-AU" dirty="0"/>
              <a:t>SSH</a:t>
            </a:r>
          </a:p>
          <a:p>
            <a:r>
              <a:rPr lang="en-AU" dirty="0"/>
              <a:t>Foreman</a:t>
            </a:r>
          </a:p>
          <a:p>
            <a:r>
              <a:rPr lang="en-AU" dirty="0"/>
              <a:t>Slack</a:t>
            </a:r>
          </a:p>
        </p:txBody>
      </p:sp>
    </p:spTree>
    <p:extLst>
      <p:ext uri="{BB962C8B-B14F-4D97-AF65-F5344CB8AC3E}">
        <p14:creationId xmlns:p14="http://schemas.microsoft.com/office/powerpoint/2010/main" val="215161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The build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5B46A1-EF39-0145-B582-BC98C346E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78978"/>
              </p:ext>
            </p:extLst>
          </p:nvPr>
        </p:nvGraphicFramePr>
        <p:xfrm>
          <a:off x="353951" y="1281042"/>
          <a:ext cx="8591550" cy="3357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673854316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40576992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3533049065"/>
                    </a:ext>
                  </a:extLst>
                </a:gridCol>
              </a:tblGrid>
              <a:tr h="6714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”Hardware”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 Build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Configuration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823917"/>
                  </a:ext>
                </a:extLst>
              </a:tr>
              <a:tr h="671465">
                <a:tc>
                  <a:txBody>
                    <a:bodyPr/>
                    <a:lstStyle/>
                    <a:p>
                      <a:r>
                        <a:rPr lang="en-US" dirty="0"/>
                        <a:t>Standard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867002"/>
                  </a:ext>
                </a:extLst>
              </a:tr>
              <a:tr h="671465">
                <a:tc>
                  <a:txBody>
                    <a:bodyPr/>
                    <a:lstStyle/>
                    <a:p>
                      <a:r>
                        <a:rPr lang="en-US" dirty="0"/>
                        <a:t>Exotic 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Linux 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71069"/>
                  </a:ext>
                </a:extLst>
              </a:tr>
              <a:tr h="671465">
                <a:tc>
                  <a:txBody>
                    <a:bodyPr/>
                    <a:lstStyle/>
                    <a:p>
                      <a:r>
                        <a:rPr lang="en-US" dirty="0"/>
                        <a:t>VMware Guests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12648"/>
                  </a:ext>
                </a:extLst>
              </a:tr>
              <a:tr h="671465">
                <a:tc>
                  <a:txBody>
                    <a:bodyPr/>
                    <a:lstStyle/>
                    <a:p>
                      <a:r>
                        <a:rPr lang="en-US" dirty="0"/>
                        <a:t>LXC Guests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Golden Image*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67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96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Reusable code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Backend Agnostic</a:t>
            </a:r>
          </a:p>
          <a:p>
            <a:pPr lvl="1"/>
            <a:r>
              <a:rPr lang="en-AU" dirty="0"/>
              <a:t>There’s no change in code from VMware to LXC</a:t>
            </a:r>
          </a:p>
          <a:p>
            <a:pPr lvl="1"/>
            <a:r>
              <a:rPr lang="en-AU" dirty="0"/>
              <a:t>The same code can be used if we migrate to a public cloud</a:t>
            </a:r>
          </a:p>
          <a:p>
            <a:r>
              <a:rPr lang="en-AU" dirty="0"/>
              <a:t>Proof Of Concept Tuakiri Migration Into VMware</a:t>
            </a:r>
          </a:p>
          <a:p>
            <a:pPr lvl="1"/>
            <a:r>
              <a:rPr lang="en-AU" dirty="0"/>
              <a:t>Stack of services, with multiple release environments</a:t>
            </a:r>
          </a:p>
          <a:p>
            <a:pPr lvl="1"/>
            <a:r>
              <a:rPr lang="en-AU" dirty="0"/>
              <a:t>Lends itself particularly well to Ansible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1216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Success stories – Fleet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~160 Systems Baselined, Patched, and Rebooted each week</a:t>
            </a:r>
          </a:p>
          <a:p>
            <a:pPr lvl="1"/>
            <a:r>
              <a:rPr lang="en-AU" dirty="0"/>
              <a:t>~50 OOB / perfSONAR servers</a:t>
            </a:r>
          </a:p>
          <a:p>
            <a:pPr lvl="1"/>
            <a:r>
              <a:rPr lang="en-AU" dirty="0"/>
              <a:t>~10 other hardware servers</a:t>
            </a:r>
          </a:p>
          <a:p>
            <a:pPr lvl="1"/>
            <a:r>
              <a:rPr lang="en-AU" dirty="0"/>
              <a:t>~60 VMware guests</a:t>
            </a:r>
          </a:p>
          <a:p>
            <a:pPr lvl="1"/>
            <a:r>
              <a:rPr lang="en-AU" dirty="0"/>
              <a:t>~25 LXC guests</a:t>
            </a:r>
          </a:p>
          <a:p>
            <a:r>
              <a:rPr lang="en-AU" dirty="0"/>
              <a:t>Full patch and baseline run takes ~2-3 hours, with 1 hour of artificial pacing delay included. Reboots take 2 hours with pacing</a:t>
            </a:r>
          </a:p>
          <a:p>
            <a:r>
              <a:rPr lang="en-AU" dirty="0"/>
              <a:t>Could probably be scheduled to run without supervision now</a:t>
            </a:r>
          </a:p>
        </p:txBody>
      </p:sp>
    </p:spTree>
    <p:extLst>
      <p:ext uri="{BB962C8B-B14F-4D97-AF65-F5344CB8AC3E}">
        <p14:creationId xmlns:p14="http://schemas.microsoft.com/office/powerpoint/2010/main" val="263343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Success stories – Remote build/configuration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Distance is not a problem</a:t>
            </a:r>
          </a:p>
          <a:p>
            <a:r>
              <a:rPr lang="en-AU" dirty="0"/>
              <a:t>27 </a:t>
            </a:r>
            <a:r>
              <a:rPr lang="en-AU" dirty="0" err="1"/>
              <a:t>PoPs</a:t>
            </a:r>
            <a:r>
              <a:rPr lang="en-AU" dirty="0"/>
              <a:t> around New Zealand, Sydney, Portland, and Seattle</a:t>
            </a:r>
          </a:p>
          <a:p>
            <a:r>
              <a:rPr lang="en-AU" dirty="0"/>
              <a:t>Hardware installed to overseas </a:t>
            </a:r>
            <a:r>
              <a:rPr lang="en-AU" dirty="0" err="1"/>
              <a:t>PoPs</a:t>
            </a:r>
            <a:r>
              <a:rPr lang="en-AU" dirty="0"/>
              <a:t>, then imaged remotely</a:t>
            </a:r>
          </a:p>
          <a:p>
            <a:r>
              <a:rPr lang="en-AU" dirty="0"/>
              <a:t>Systems managed in exactly the same way as local systems</a:t>
            </a:r>
          </a:p>
        </p:txBody>
      </p:sp>
    </p:spTree>
    <p:extLst>
      <p:ext uri="{BB962C8B-B14F-4D97-AF65-F5344CB8AC3E}">
        <p14:creationId xmlns:p14="http://schemas.microsoft.com/office/powerpoint/2010/main" val="184668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Paths not taken (Yet)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Ansible Tower / AWX</a:t>
            </a:r>
          </a:p>
          <a:p>
            <a:r>
              <a:rPr lang="en-AU" dirty="0"/>
              <a:t>CI / CD Stack</a:t>
            </a:r>
          </a:p>
          <a:p>
            <a:r>
              <a:rPr lang="en-AU" dirty="0"/>
              <a:t>Autoscaling</a:t>
            </a:r>
          </a:p>
          <a:p>
            <a:r>
              <a:rPr lang="en-AU" dirty="0"/>
              <a:t>Universal Playbooks – Ubuntu only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994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Future 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What’s next?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Migration to Ubuntu 18.04 LTS</a:t>
            </a:r>
          </a:p>
          <a:p>
            <a:pPr lvl="1"/>
            <a:r>
              <a:rPr lang="en-AU" dirty="0" err="1"/>
              <a:t>systemd</a:t>
            </a:r>
            <a:endParaRPr lang="en-AU" dirty="0"/>
          </a:p>
          <a:p>
            <a:r>
              <a:rPr lang="en-AU" dirty="0"/>
              <a:t>Retirement of last remaining pre Ansible servers</a:t>
            </a:r>
          </a:p>
          <a:p>
            <a:r>
              <a:rPr lang="en-AU" dirty="0"/>
              <a:t>Public Cloud - if required</a:t>
            </a:r>
          </a:p>
        </p:txBody>
      </p:sp>
    </p:spTree>
    <p:extLst>
      <p:ext uri="{BB962C8B-B14F-4D97-AF65-F5344CB8AC3E}">
        <p14:creationId xmlns:p14="http://schemas.microsoft.com/office/powerpoint/2010/main" val="222639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C36E9-EFB2-254E-9D7C-FFA0DC454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21073" y="0"/>
            <a:ext cx="7722927" cy="5237028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0" y="-9829"/>
            <a:ext cx="7141419" cy="5237029"/>
          </a:xfrm>
          <a:custGeom>
            <a:avLst/>
            <a:gdLst>
              <a:gd name="connsiteX0" fmla="*/ 0 w 7915774"/>
              <a:gd name="connsiteY0" fmla="*/ 0 h 6881381"/>
              <a:gd name="connsiteX1" fmla="*/ 7915774 w 7915774"/>
              <a:gd name="connsiteY1" fmla="*/ 9845 h 6881381"/>
              <a:gd name="connsiteX2" fmla="*/ 4676608 w 7915774"/>
              <a:gd name="connsiteY2" fmla="*/ 6871536 h 6881381"/>
              <a:gd name="connsiteX3" fmla="*/ 19690 w 7915774"/>
              <a:gd name="connsiteY3" fmla="*/ 6881381 h 6881381"/>
              <a:gd name="connsiteX4" fmla="*/ 0 w 7915774"/>
              <a:gd name="connsiteY4" fmla="*/ 0 h 6881381"/>
              <a:gd name="connsiteX0" fmla="*/ 0 w 8974901"/>
              <a:gd name="connsiteY0" fmla="*/ 0 h 6892670"/>
              <a:gd name="connsiteX1" fmla="*/ 8974901 w 8974901"/>
              <a:gd name="connsiteY1" fmla="*/ 21134 h 6892670"/>
              <a:gd name="connsiteX2" fmla="*/ 5735735 w 8974901"/>
              <a:gd name="connsiteY2" fmla="*/ 6882825 h 6892670"/>
              <a:gd name="connsiteX3" fmla="*/ 1078817 w 8974901"/>
              <a:gd name="connsiteY3" fmla="*/ 6892670 h 6892670"/>
              <a:gd name="connsiteX4" fmla="*/ 0 w 8974901"/>
              <a:gd name="connsiteY4" fmla="*/ 0 h 6892670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51785 w 8974901"/>
              <a:gd name="connsiteY3" fmla="*/ 6864447 h 6882825"/>
              <a:gd name="connsiteX4" fmla="*/ 0 w 8974901"/>
              <a:gd name="connsiteY4" fmla="*/ 0 h 6882825"/>
              <a:gd name="connsiteX0" fmla="*/ 0 w 8974901"/>
              <a:gd name="connsiteY0" fmla="*/ 0 h 6882825"/>
              <a:gd name="connsiteX1" fmla="*/ 8974901 w 8974901"/>
              <a:gd name="connsiteY1" fmla="*/ 21134 h 6882825"/>
              <a:gd name="connsiteX2" fmla="*/ 5735735 w 8974901"/>
              <a:gd name="connsiteY2" fmla="*/ 6882825 h 6882825"/>
              <a:gd name="connsiteX3" fmla="*/ 3643 w 8974901"/>
              <a:gd name="connsiteY3" fmla="*/ 6881381 h 6882825"/>
              <a:gd name="connsiteX4" fmla="*/ 0 w 8974901"/>
              <a:gd name="connsiteY4" fmla="*/ 0 h 68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74901" h="6882825">
                <a:moveTo>
                  <a:pt x="0" y="0"/>
                </a:moveTo>
                <a:lnTo>
                  <a:pt x="8974901" y="21134"/>
                </a:lnTo>
                <a:lnTo>
                  <a:pt x="5735735" y="6882825"/>
                </a:lnTo>
                <a:lnTo>
                  <a:pt x="3643" y="6881381"/>
                </a:lnTo>
                <a:cubicBezTo>
                  <a:pt x="-2920" y="4590869"/>
                  <a:pt x="6563" y="2300357"/>
                  <a:pt x="0" y="0"/>
                </a:cubicBezTo>
                <a:close/>
              </a:path>
            </a:pathLst>
          </a:custGeom>
          <a:solidFill>
            <a:srgbClr val="15ABDE"/>
          </a:solidFill>
          <a:ln>
            <a:solidFill>
              <a:srgbClr val="14A4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ryant Pro Medium"/>
              <a:cs typeface="Bryant Pro Medium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272" y="1599824"/>
            <a:ext cx="5741896" cy="1595660"/>
          </a:xfrm>
          <a:prstGeom prst="rect">
            <a:avLst/>
          </a:prstGeom>
          <a:noFill/>
        </p:spPr>
        <p:txBody>
          <a:bodyPr lIns="0" anchor="t">
            <a:noAutofit/>
          </a:bodyPr>
          <a:lstStyle>
            <a:lvl1pPr algn="l" defTabSz="4572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600" kern="1200" cap="all">
                <a:solidFill>
                  <a:schemeClr val="bg1"/>
                </a:solidFill>
                <a:latin typeface="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2800" dirty="0">
                <a:latin typeface="Bryant Pro Medium"/>
                <a:cs typeface="Bryant Pro Medium"/>
              </a:rPr>
              <a:t>Ansible at REANNZ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Bryant Pro Medium"/>
                <a:cs typeface="Bryant Pro Medium"/>
              </a:rPr>
              <a:t>Finding a middle path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4272" y="3722436"/>
            <a:ext cx="5623640" cy="958148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 defTabSz="457200" rtl="0" eaLnBrk="1" latinLnBrk="0" hangingPunct="1">
              <a:lnSpc>
                <a:spcPts val="2500"/>
              </a:lnSpc>
              <a:spcBef>
                <a:spcPts val="0"/>
              </a:spcBef>
              <a:buFont typeface="Arial"/>
              <a:buNone/>
              <a:defRPr sz="2600" kern="1200" cap="all">
                <a:solidFill>
                  <a:schemeClr val="bg1"/>
                </a:solidFill>
                <a:latin typeface="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>
                <a:latin typeface="Bryant Pro Medium"/>
                <a:cs typeface="Bryant Pro Medium"/>
              </a:rPr>
              <a:t>Paul Gunn</a:t>
            </a:r>
          </a:p>
          <a:p>
            <a:r>
              <a:rPr lang="en-AU" sz="2000" cap="none" dirty="0" err="1">
                <a:latin typeface="Bryant Pro Medium"/>
                <a:cs typeface="Bryant Pro Medium"/>
              </a:rPr>
              <a:t>paul.gunn@reannz.co.nz</a:t>
            </a:r>
            <a:endParaRPr lang="en-US" sz="2000" cap="none" dirty="0">
              <a:latin typeface="Bryant Pro Medium"/>
              <a:cs typeface="Bryant Pro Medium"/>
            </a:endParaRPr>
          </a:p>
        </p:txBody>
      </p:sp>
      <p:pic>
        <p:nvPicPr>
          <p:cNvPr id="9" name="Picture 8" descr="REANNZ_logo_NZ white_RGB.a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25" y="4474039"/>
            <a:ext cx="1259840" cy="525780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357855" y="720669"/>
            <a:ext cx="2699977" cy="273844"/>
          </a:xfrm>
          <a:prstGeom prst="rect">
            <a:avLst/>
          </a:prstGeom>
          <a:noFill/>
        </p:spPr>
        <p:txBody>
          <a:bodyPr lIns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cap="all" dirty="0" err="1">
                <a:latin typeface="Bryant Pro Medium"/>
                <a:cs typeface="Bryant Pro Medium"/>
              </a:rPr>
              <a:t>Reannz</a:t>
            </a:r>
            <a:r>
              <a:rPr lang="en-US" sz="1100" cap="all" dirty="0">
                <a:latin typeface="Bryant Pro Medium"/>
                <a:cs typeface="Bryant Pro Medium"/>
              </a:rPr>
              <a:t> lunch ‘19 </a:t>
            </a:r>
            <a:r>
              <a:rPr lang="mr-IN" sz="1100" cap="all" dirty="0">
                <a:latin typeface="Bryant Pro Medium"/>
                <a:cs typeface="Bryant Pro Medium"/>
              </a:rPr>
              <a:t>–</a:t>
            </a:r>
            <a:r>
              <a:rPr lang="en-US" sz="1100" cap="all" dirty="0">
                <a:latin typeface="Bryant Pro Medium"/>
                <a:cs typeface="Bryant Pro Medium"/>
              </a:rPr>
              <a:t> 15th may 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5A11E-5264-784C-A9AC-9BBB34AFE197}"/>
              </a:ext>
            </a:extLst>
          </p:cNvPr>
          <p:cNvSpPr txBox="1"/>
          <p:nvPr/>
        </p:nvSpPr>
        <p:spPr>
          <a:xfrm>
            <a:off x="7571855" y="4892097"/>
            <a:ext cx="15483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/>
              <a:t>Photo by </a:t>
            </a:r>
            <a:r>
              <a:rPr lang="en-NZ" sz="800" dirty="0">
                <a:hlinkClick r:id="rId5"/>
              </a:rPr>
              <a:t>bert sz</a:t>
            </a:r>
            <a:r>
              <a:rPr lang="en-NZ" sz="800" dirty="0"/>
              <a:t> on </a:t>
            </a:r>
            <a:r>
              <a:rPr lang="en-NZ" sz="800" dirty="0">
                <a:hlinkClick r:id="rId6"/>
              </a:rPr>
              <a:t>Unsplash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24686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END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5CE007-82E7-A143-806D-41625646853E}"/>
              </a:ext>
            </a:extLst>
          </p:cNvPr>
          <p:cNvSpPr txBox="1"/>
          <p:nvPr/>
        </p:nvSpPr>
        <p:spPr>
          <a:xfrm>
            <a:off x="1869897" y="400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1AEF0-F93D-724C-8344-EFAF26A33BDB}"/>
              </a:ext>
            </a:extLst>
          </p:cNvPr>
          <p:cNvSpPr txBox="1"/>
          <p:nvPr/>
        </p:nvSpPr>
        <p:spPr>
          <a:xfrm>
            <a:off x="5583832" y="4217367"/>
            <a:ext cx="316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Photo by </a:t>
            </a:r>
            <a:r>
              <a:rPr lang="en-NZ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bert sz</a:t>
            </a:r>
            <a:r>
              <a:rPr lang="en-N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on </a:t>
            </a:r>
            <a:r>
              <a:rPr lang="en-NZ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843" y="0"/>
            <a:ext cx="9299891" cy="523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Break </a:t>
            </a:r>
            <a:br>
              <a:rPr lang="en-AU" dirty="0"/>
            </a:br>
            <a:r>
              <a:rPr lang="en-AU" dirty="0"/>
              <a:t>(if you delete all of these you will</a:t>
            </a:r>
            <a:br>
              <a:rPr lang="en-AU" dirty="0"/>
            </a:br>
            <a:r>
              <a:rPr lang="en-AU" dirty="0"/>
              <a:t>loose the style out of the template and can’t make more </a:t>
            </a:r>
            <a:r>
              <a:rPr lang="en-AU" dirty="0">
                <a:sym typeface="Wingdings"/>
              </a:rPr>
              <a:t>)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240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75156" y="363457"/>
            <a:ext cx="8812140" cy="907272"/>
            <a:chOff x="57150" y="472076"/>
            <a:chExt cx="8812140" cy="907272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068" y="479348"/>
              <a:ext cx="900000" cy="9000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" y="472076"/>
              <a:ext cx="900000" cy="9000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374" y="479348"/>
              <a:ext cx="900000" cy="9000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456" y="479348"/>
              <a:ext cx="900000" cy="9000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762" y="479348"/>
              <a:ext cx="900000" cy="9000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680" y="479348"/>
              <a:ext cx="900000" cy="90000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986" y="479348"/>
              <a:ext cx="900000" cy="9000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290" y="479348"/>
              <a:ext cx="900000" cy="900000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75156" y="1781489"/>
            <a:ext cx="7681836" cy="900000"/>
            <a:chOff x="57150" y="1766512"/>
            <a:chExt cx="7681836" cy="900000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" y="1766512"/>
              <a:ext cx="900000" cy="9000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456" y="1766512"/>
              <a:ext cx="900000" cy="90000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762" y="1766512"/>
              <a:ext cx="900000" cy="9000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068" y="1766512"/>
              <a:ext cx="900000" cy="9000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986" y="1766512"/>
              <a:ext cx="900000" cy="90000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680" y="1766512"/>
              <a:ext cx="900000" cy="90000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374" y="1766512"/>
              <a:ext cx="900000" cy="900000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75156" y="3195518"/>
            <a:ext cx="8812140" cy="1949393"/>
            <a:chOff x="0" y="2581744"/>
            <a:chExt cx="8812140" cy="1949393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81744"/>
              <a:ext cx="900000" cy="90000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306" y="2581744"/>
              <a:ext cx="900000" cy="9000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612" y="2581744"/>
              <a:ext cx="900000" cy="9000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18" y="2581744"/>
              <a:ext cx="900000" cy="9000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224" y="2581744"/>
              <a:ext cx="900000" cy="9000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30" y="2581744"/>
              <a:ext cx="900000" cy="90000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36" y="2581744"/>
              <a:ext cx="900000" cy="90000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140" y="2581744"/>
              <a:ext cx="900000" cy="90000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6" y="3631137"/>
              <a:ext cx="900000" cy="90000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306" y="3631137"/>
              <a:ext cx="900000" cy="90000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612" y="3631137"/>
              <a:ext cx="900000" cy="90000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18" y="3631137"/>
              <a:ext cx="900000" cy="9000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224" y="3631137"/>
              <a:ext cx="900000" cy="900000"/>
            </a:xfrm>
            <a:prstGeom prst="rect">
              <a:avLst/>
            </a:prstGeom>
          </p:spPr>
        </p:pic>
      </p:grpSp>
      <p:sp>
        <p:nvSpPr>
          <p:cNvPr id="100" name="Text Placeholder 4"/>
          <p:cNvSpPr txBox="1">
            <a:spLocks/>
          </p:cNvSpPr>
          <p:nvPr/>
        </p:nvSpPr>
        <p:spPr>
          <a:xfrm>
            <a:off x="12526" y="37073"/>
            <a:ext cx="8399371" cy="33076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>
                <a:solidFill>
                  <a:schemeClr val="tx2"/>
                </a:solidFill>
                <a:latin typeface="Bryant Pro Medium" charset="0"/>
                <a:ea typeface="Bryant Pro Medium" charset="0"/>
                <a:cs typeface="Bryant Pro Medium" charset="0"/>
              </a:rPr>
              <a:t>UNIVERSITIES</a:t>
            </a:r>
          </a:p>
        </p:txBody>
      </p:sp>
      <p:sp>
        <p:nvSpPr>
          <p:cNvPr id="104" name="Text Placeholder 4"/>
          <p:cNvSpPr txBox="1">
            <a:spLocks/>
          </p:cNvSpPr>
          <p:nvPr/>
        </p:nvSpPr>
        <p:spPr>
          <a:xfrm>
            <a:off x="12526" y="1450729"/>
            <a:ext cx="8399371" cy="33076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>
                <a:solidFill>
                  <a:schemeClr val="tx2"/>
                </a:solidFill>
                <a:latin typeface="Bryant Pro Medium" charset="0"/>
                <a:ea typeface="Bryant Pro Medium" charset="0"/>
                <a:cs typeface="Bryant Pro Medium" charset="0"/>
              </a:rPr>
              <a:t>CROWN RESEARCH INSTITUTES</a:t>
            </a:r>
          </a:p>
        </p:txBody>
      </p:sp>
      <p:sp>
        <p:nvSpPr>
          <p:cNvPr id="105" name="Text Placeholder 4"/>
          <p:cNvSpPr txBox="1">
            <a:spLocks/>
          </p:cNvSpPr>
          <p:nvPr/>
        </p:nvSpPr>
        <p:spPr>
          <a:xfrm>
            <a:off x="12526" y="2864758"/>
            <a:ext cx="8399371" cy="33076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DINPro-Light"/>
                <a:ea typeface="+mn-ea"/>
                <a:cs typeface="DINPro-Light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600">
                <a:solidFill>
                  <a:schemeClr val="tx2"/>
                </a:solidFill>
                <a:latin typeface="Bryant Pro Medium" charset="0"/>
                <a:ea typeface="Bryant Pro Medium" charset="0"/>
                <a:cs typeface="Bryant Pro Medium" charset="0"/>
              </a:rPr>
              <a:t>INSTITUTES OF TECHNOLOGY, POLYTECHNICS AND WĀNANGA</a:t>
            </a:r>
          </a:p>
        </p:txBody>
      </p:sp>
    </p:spTree>
    <p:extLst>
      <p:ext uri="{BB962C8B-B14F-4D97-AF65-F5344CB8AC3E}">
        <p14:creationId xmlns:p14="http://schemas.microsoft.com/office/powerpoint/2010/main" val="102057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Ansible at reannz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Material Covered</a:t>
            </a:r>
          </a:p>
          <a:p>
            <a:r>
              <a:rPr lang="en-AU" dirty="0"/>
              <a:t>Initial State</a:t>
            </a:r>
          </a:p>
          <a:p>
            <a:r>
              <a:rPr lang="en-AU" dirty="0"/>
              <a:t>First Steps</a:t>
            </a:r>
          </a:p>
          <a:p>
            <a:r>
              <a:rPr lang="en-AU" dirty="0"/>
              <a:t>Configuration</a:t>
            </a:r>
          </a:p>
          <a:p>
            <a:r>
              <a:rPr lang="en-AU" dirty="0"/>
              <a:t>Deployment</a:t>
            </a:r>
          </a:p>
          <a:p>
            <a:r>
              <a:rPr lang="en-AU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43663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Initial state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Where were you in 2016?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Systems</a:t>
            </a:r>
          </a:p>
          <a:p>
            <a:pPr lvl="1"/>
            <a:r>
              <a:rPr lang="en-AU" dirty="0"/>
              <a:t>40 VMware guests across two data centres</a:t>
            </a:r>
          </a:p>
          <a:p>
            <a:pPr lvl="2"/>
            <a:r>
              <a:rPr lang="en-AU" dirty="0"/>
              <a:t>Based on a static Ubuntu 14.04 golden image</a:t>
            </a:r>
          </a:p>
          <a:p>
            <a:pPr lvl="1"/>
            <a:r>
              <a:rPr lang="en-AU" dirty="0"/>
              <a:t>30 Hardware OOB systems</a:t>
            </a:r>
          </a:p>
          <a:p>
            <a:pPr lvl="2"/>
            <a:r>
              <a:rPr lang="en-AU" dirty="0"/>
              <a:t>Based on a static Ubuntu 12.04 golden image</a:t>
            </a:r>
          </a:p>
          <a:p>
            <a:pPr lvl="1"/>
            <a:r>
              <a:rPr lang="en-AU" dirty="0"/>
              <a:t>4 Hardware systems</a:t>
            </a:r>
          </a:p>
          <a:p>
            <a:pPr lvl="2"/>
            <a:r>
              <a:rPr lang="en-AU" dirty="0"/>
              <a:t>Hand built on  Ubuntu 12.04</a:t>
            </a:r>
          </a:p>
          <a:p>
            <a:pPr lvl="1"/>
            <a:r>
              <a:rPr lang="en-AU" dirty="0"/>
              <a:t>10 Hardware perfSONAR appliances</a:t>
            </a:r>
          </a:p>
          <a:p>
            <a:pPr lvl="2"/>
            <a:r>
              <a:rPr lang="en-AU" dirty="0"/>
              <a:t>Build from perfSONAR ISO on Centos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82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Initial state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Where were you in 2016?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System Management</a:t>
            </a:r>
          </a:p>
          <a:p>
            <a:pPr lvl="1"/>
            <a:r>
              <a:rPr lang="en-AU" dirty="0"/>
              <a:t>Partial Coverage by Salt</a:t>
            </a:r>
          </a:p>
          <a:p>
            <a:pPr lvl="2"/>
            <a:r>
              <a:rPr lang="en-AU" dirty="0"/>
              <a:t>Only covered some of the fleet</a:t>
            </a:r>
          </a:p>
          <a:p>
            <a:pPr lvl="2"/>
            <a:r>
              <a:rPr lang="en-AU" dirty="0"/>
              <a:t>Only covered user accounts and upgrades</a:t>
            </a:r>
          </a:p>
          <a:p>
            <a:pPr lvl="1"/>
            <a:r>
              <a:rPr lang="en-AU" dirty="0"/>
              <a:t>Couldn’t Build New Systems With It</a:t>
            </a:r>
          </a:p>
          <a:p>
            <a:pPr lvl="1"/>
            <a:r>
              <a:rPr lang="en-AU" dirty="0"/>
              <a:t>Didn’t Touch Hand Built Systems</a:t>
            </a:r>
          </a:p>
        </p:txBody>
      </p:sp>
    </p:spTree>
    <p:extLst>
      <p:ext uri="{BB962C8B-B14F-4D97-AF65-F5344CB8AC3E}">
        <p14:creationId xmlns:p14="http://schemas.microsoft.com/office/powerpoint/2010/main" val="106761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Initial state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Goals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100% Coverage</a:t>
            </a:r>
          </a:p>
          <a:p>
            <a:r>
              <a:rPr lang="en-AU" dirty="0"/>
              <a:t>No Golden Images</a:t>
            </a:r>
          </a:p>
          <a:p>
            <a:r>
              <a:rPr lang="en-AU" dirty="0"/>
              <a:t>Agentless System</a:t>
            </a:r>
          </a:p>
          <a:p>
            <a:r>
              <a:rPr lang="en-AU" dirty="0"/>
              <a:t>Active Development</a:t>
            </a:r>
          </a:p>
          <a:p>
            <a:r>
              <a:rPr lang="en-AU" dirty="0"/>
              <a:t>Juniper 1</a:t>
            </a:r>
            <a:r>
              <a:rPr lang="en-AU" baseline="30000" dirty="0"/>
              <a:t>st</a:t>
            </a:r>
            <a:r>
              <a:rPr lang="en-AU" dirty="0"/>
              <a:t> Class Citizen</a:t>
            </a:r>
          </a:p>
          <a:p>
            <a:r>
              <a:rPr lang="en-AU" dirty="0"/>
              <a:t>”Cattle Not Pets”</a:t>
            </a:r>
          </a:p>
        </p:txBody>
      </p:sp>
    </p:spTree>
    <p:extLst>
      <p:ext uri="{BB962C8B-B14F-4D97-AF65-F5344CB8AC3E}">
        <p14:creationId xmlns:p14="http://schemas.microsoft.com/office/powerpoint/2010/main" val="47770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First steps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The first deployments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What Should Be In Your Baseline?</a:t>
            </a:r>
          </a:p>
          <a:p>
            <a:pPr lvl="1"/>
            <a:r>
              <a:rPr lang="en-AU" dirty="0"/>
              <a:t>Accounts And Groups</a:t>
            </a:r>
          </a:p>
          <a:p>
            <a:pPr lvl="2"/>
            <a:r>
              <a:rPr lang="en-AU" dirty="0"/>
              <a:t>Add / Remove / Alert</a:t>
            </a:r>
          </a:p>
          <a:p>
            <a:pPr lvl="1"/>
            <a:r>
              <a:rPr lang="en-AU" dirty="0"/>
              <a:t>Firewalling</a:t>
            </a:r>
          </a:p>
          <a:p>
            <a:pPr lvl="2"/>
            <a:r>
              <a:rPr lang="en-AU" dirty="0" err="1"/>
              <a:t>Ooooo</a:t>
            </a:r>
            <a:r>
              <a:rPr lang="en-AU" dirty="0"/>
              <a:t>…. That gets hard quickly</a:t>
            </a:r>
          </a:p>
          <a:p>
            <a:pPr marL="914377" lvl="2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5109649"/>
      </p:ext>
    </p:extLst>
  </p:cSld>
  <p:clrMapOvr>
    <a:masterClrMapping/>
  </p:clrMapOvr>
</p:sld>
</file>

<file path=ppt/theme/theme1.xml><?xml version="1.0" encoding="utf-8"?>
<a:theme xmlns:a="http://schemas.openxmlformats.org/drawingml/2006/main" name="REA THEME">
  <a:themeElements>
    <a:clrScheme name="REA RGB">
      <a:dk1>
        <a:srgbClr val="4B4B4A"/>
      </a:dk1>
      <a:lt1>
        <a:srgbClr val="FFFFFF"/>
      </a:lt1>
      <a:dk2>
        <a:srgbClr val="00B9E4"/>
      </a:dk2>
      <a:lt2>
        <a:srgbClr val="C3C8C8"/>
      </a:lt2>
      <a:accent1>
        <a:srgbClr val="4B4B4A"/>
      </a:accent1>
      <a:accent2>
        <a:srgbClr val="C3C6C8"/>
      </a:accent2>
      <a:accent3>
        <a:srgbClr val="00B9E4"/>
      </a:accent3>
      <a:accent4>
        <a:srgbClr val="19191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13388</TotalTime>
  <Words>1002</Words>
  <Application>Microsoft Macintosh PowerPoint</Application>
  <PresentationFormat>On-screen Show (16:9)</PresentationFormat>
  <Paragraphs>223</Paragraphs>
  <Slides>21</Slides>
  <Notes>19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Bryant Pro Medium</vt:lpstr>
      <vt:lpstr>Calibri</vt:lpstr>
      <vt:lpstr>DINPro-Light</vt:lpstr>
      <vt:lpstr>REA THEME</vt:lpstr>
      <vt:lpstr>PowerPoint Presentation</vt:lpstr>
      <vt:lpstr>PowerPoint Presentation</vt:lpstr>
      <vt:lpstr>Section Break  (if you delete all of these you will loose the style out of the template and can’t make more )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Jamie Curtis</dc:creator>
  <cp:keywords/>
  <dc:description/>
  <cp:lastModifiedBy>Paul Gunn</cp:lastModifiedBy>
  <cp:revision>388</cp:revision>
  <cp:lastPrinted>2017-09-05T05:27:26Z</cp:lastPrinted>
  <dcterms:created xsi:type="dcterms:W3CDTF">2015-05-24T05:30:03Z</dcterms:created>
  <dcterms:modified xsi:type="dcterms:W3CDTF">2019-05-15T03:15:29Z</dcterms:modified>
  <cp:category/>
</cp:coreProperties>
</file>