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376" r:id="rId4"/>
    <p:sldId id="374" r:id="rId5"/>
    <p:sldId id="366" r:id="rId6"/>
    <p:sldId id="367" r:id="rId7"/>
    <p:sldId id="368" r:id="rId8"/>
    <p:sldId id="369" r:id="rId9"/>
    <p:sldId id="370" r:id="rId10"/>
    <p:sldId id="375" r:id="rId11"/>
    <p:sldId id="372" r:id="rId12"/>
    <p:sldId id="280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31" userDrawn="1">
          <p15:clr>
            <a:srgbClr val="A4A3A4"/>
          </p15:clr>
        </p15:guide>
        <p15:guide id="2" pos="30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9D0CE"/>
    <a:srgbClr val="FF0000"/>
    <a:srgbClr val="0000FF"/>
    <a:srgbClr val="15ABDE"/>
    <a:srgbClr val="00B3E1"/>
    <a:srgbClr val="14A4DC"/>
    <a:srgbClr val="C3C8C8"/>
    <a:srgbClr val="4D4D4F"/>
    <a:srgbClr val="3C3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21" autoAdjust="0"/>
    <p:restoredTop sz="85085" autoAdjust="0"/>
  </p:normalViewPr>
  <p:slideViewPr>
    <p:cSldViewPr snapToGrid="0" snapToObjects="1" showGuides="1">
      <p:cViewPr varScale="1">
        <p:scale>
          <a:sx n="125" d="100"/>
          <a:sy n="125" d="100"/>
        </p:scale>
        <p:origin x="872" y="176"/>
      </p:cViewPr>
      <p:guideLst>
        <p:guide orient="horz" pos="1331"/>
        <p:guide pos="3095"/>
      </p:guideLst>
    </p:cSldViewPr>
  </p:slideViewPr>
  <p:outlineViewPr>
    <p:cViewPr>
      <p:scale>
        <a:sx n="33" d="100"/>
        <a:sy n="33" d="100"/>
      </p:scale>
      <p:origin x="0" y="-1208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9" d="100"/>
          <a:sy n="119" d="100"/>
        </p:scale>
        <p:origin x="457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66838-9062-7645-8E88-AA6E875A6772}" type="datetimeFigureOut">
              <a:rPr lang="en-US" smtClean="0"/>
              <a:t>11/4/19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49942-14C4-2747-B19C-025F6D559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83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44B76-1A76-CF4E-ADA0-7DC501C890B1}" type="datetimeFigureOut">
              <a:rPr lang="en-US" smtClean="0"/>
              <a:t>11/4/19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790AE-E777-034B-8BC0-E7D11A2C2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15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427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10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1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548911"/>
            <a:ext cx="9144000" cy="6869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94153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AU" dirty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NZ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55651" y="469361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0CB77B-F2CE-D446-BA99-C287B75A4B91}" type="slidenum">
              <a:rPr lang="en-US" sz="700" smtClean="0"/>
              <a:pPr/>
              <a:t>‹#›</a:t>
            </a:fld>
            <a:endParaRPr lang="en-US" sz="700"/>
          </a:p>
        </p:txBody>
      </p:sp>
      <p:pic>
        <p:nvPicPr>
          <p:cNvPr id="11" name="Picture 33" descr="REANNZ_logo_RGB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814" y="4722815"/>
            <a:ext cx="692151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4"/>
          <p:cNvSpPr txBox="1">
            <a:spLocks/>
          </p:cNvSpPr>
          <p:nvPr userDrawn="1"/>
        </p:nvSpPr>
        <p:spPr bwMode="auto">
          <a:xfrm>
            <a:off x="876300" y="4757740"/>
            <a:ext cx="4743451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700" dirty="0">
                <a:solidFill>
                  <a:srgbClr val="3C3C3E"/>
                </a:solidFill>
                <a:latin typeface="DINPro-Light"/>
                <a:cs typeface="DINPro-Light"/>
              </a:rPr>
              <a:t>REANNZ</a:t>
            </a:r>
            <a:r>
              <a:rPr lang="en-US" sz="700" baseline="0" dirty="0">
                <a:solidFill>
                  <a:srgbClr val="3C3C3E"/>
                </a:solidFill>
                <a:latin typeface="DINPro-Light"/>
                <a:cs typeface="DINPro-Light"/>
              </a:rPr>
              <a:t> Template </a:t>
            </a:r>
            <a:r>
              <a:rPr lang="mr-IN" sz="700" baseline="0" dirty="0">
                <a:solidFill>
                  <a:srgbClr val="3C3C3E"/>
                </a:solidFill>
                <a:latin typeface="DINPro-Light"/>
                <a:cs typeface="DINPro-Light"/>
              </a:rPr>
              <a:t>–</a:t>
            </a:r>
            <a:r>
              <a:rPr lang="en-US" sz="700" baseline="0" dirty="0">
                <a:solidFill>
                  <a:srgbClr val="3C3C3E"/>
                </a:solidFill>
                <a:latin typeface="DINPro-Light"/>
                <a:cs typeface="DINPro-Light"/>
              </a:rPr>
              <a:t> Edit Slide Master to Change this Text </a:t>
            </a:r>
            <a:r>
              <a:rPr lang="mr-IN" sz="700" baseline="0" dirty="0">
                <a:solidFill>
                  <a:srgbClr val="3C3C3E"/>
                </a:solidFill>
                <a:latin typeface="DINPro-Light"/>
                <a:cs typeface="DINPro-Light"/>
              </a:rPr>
              <a:t>–</a:t>
            </a:r>
            <a:r>
              <a:rPr lang="en-US" sz="700" baseline="0" dirty="0">
                <a:solidFill>
                  <a:srgbClr val="3C3C3E"/>
                </a:solidFill>
                <a:latin typeface="DINPro-Light"/>
                <a:cs typeface="DINPro-Light"/>
              </a:rPr>
              <a:t> Conference ‘YY </a:t>
            </a:r>
            <a:r>
              <a:rPr lang="mr-IN" sz="700" baseline="0" dirty="0">
                <a:solidFill>
                  <a:srgbClr val="3C3C3E"/>
                </a:solidFill>
                <a:latin typeface="DINPro-Light"/>
                <a:cs typeface="DINPro-Light"/>
              </a:rPr>
              <a:t>–</a:t>
            </a:r>
            <a:r>
              <a:rPr lang="en-US" sz="700" baseline="0" dirty="0">
                <a:solidFill>
                  <a:srgbClr val="3C3C3E"/>
                </a:solidFill>
                <a:latin typeface="DINPro-Light"/>
                <a:cs typeface="DINPro-Light"/>
              </a:rPr>
              <a:t> Presentation Title</a:t>
            </a:r>
            <a:endParaRPr lang="en-US" sz="700" dirty="0">
              <a:solidFill>
                <a:srgbClr val="3C3C3E"/>
              </a:solidFill>
              <a:latin typeface="DINPro-Light"/>
              <a:cs typeface="DINPro-Light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60364" y="4679950"/>
            <a:ext cx="8423275" cy="0"/>
          </a:xfrm>
          <a:prstGeom prst="line">
            <a:avLst/>
          </a:prstGeom>
          <a:ln w="4699">
            <a:solidFill>
              <a:srgbClr val="14A4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7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914377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Bryant Pro Medium"/>
          <a:ea typeface="+mj-ea"/>
          <a:cs typeface="Bryant Pro Medium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DINPro-Light"/>
          <a:ea typeface="+mn-ea"/>
          <a:cs typeface="DINPro-Light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DINPro-Light"/>
          <a:ea typeface="+mn-ea"/>
          <a:cs typeface="DINPro-Light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DINPro-Light"/>
          <a:ea typeface="+mn-ea"/>
          <a:cs typeface="DINPro-Light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DINPro-Light"/>
          <a:ea typeface="+mn-ea"/>
          <a:cs typeface="DINPro-Light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DINPro-Light"/>
          <a:ea typeface="+mn-ea"/>
          <a:cs typeface="DINPro-Light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9843" y="0"/>
            <a:ext cx="9299891" cy="523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58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73EF82-20B5-5A4D-892A-725C81E9A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5178"/>
            <a:ext cx="9144000" cy="453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60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CB4FB7-FD9C-4349-A935-6A3A59FA8917}"/>
              </a:ext>
            </a:extLst>
          </p:cNvPr>
          <p:cNvSpPr txBox="1"/>
          <p:nvPr/>
        </p:nvSpPr>
        <p:spPr>
          <a:xfrm>
            <a:off x="457199" y="3603615"/>
            <a:ext cx="822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Lucida Console" panose="020B0609040504020204" pitchFamily="49" charset="0"/>
              </a:rPr>
              <a:t>sum by (device, port, </a:t>
            </a:r>
            <a:r>
              <a:rPr lang="en-US" sz="1400" dirty="0" err="1">
                <a:latin typeface="Lucida Console" panose="020B0609040504020204" pitchFamily="49" charset="0"/>
              </a:rPr>
              <a:t>organisation</a:t>
            </a:r>
            <a:r>
              <a:rPr lang="en-US" sz="1400" dirty="0">
                <a:latin typeface="Lucida Console" panose="020B0609040504020204" pitchFamily="49" charset="0"/>
              </a:rPr>
              <a:t>)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  (delta(</a:t>
            </a:r>
            <a:r>
              <a:rPr lang="en-US" sz="1400" dirty="0" err="1">
                <a:latin typeface="Lucida Console" panose="020B0609040504020204" pitchFamily="49" charset="0"/>
              </a:rPr>
              <a:t>raw_optical</a:t>
            </a:r>
            <a:r>
              <a:rPr lang="en-US" sz="1400" dirty="0">
                <a:latin typeface="Lucida Console" panose="020B0609040504020204" pitchFamily="49" charset="0"/>
              </a:rPr>
              <a:t>{device=~"and.*", direction="in", state="active"}[2w])) 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  &lt;= -2.75 &gt; -15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FB7353-A272-8C42-9596-4E1454CD8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801221"/>
            <a:ext cx="82296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66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9843" y="0"/>
            <a:ext cx="9299891" cy="523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76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-523" r="18232" b="1000"/>
          <a:stretch/>
        </p:blipFill>
        <p:spPr>
          <a:xfrm>
            <a:off x="3528275" y="-49162"/>
            <a:ext cx="5678867" cy="5305859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0" y="-9829"/>
            <a:ext cx="7141419" cy="5237029"/>
          </a:xfrm>
          <a:custGeom>
            <a:avLst/>
            <a:gdLst>
              <a:gd name="connsiteX0" fmla="*/ 0 w 7915774"/>
              <a:gd name="connsiteY0" fmla="*/ 0 h 6881381"/>
              <a:gd name="connsiteX1" fmla="*/ 7915774 w 7915774"/>
              <a:gd name="connsiteY1" fmla="*/ 9845 h 6881381"/>
              <a:gd name="connsiteX2" fmla="*/ 4676608 w 7915774"/>
              <a:gd name="connsiteY2" fmla="*/ 6871536 h 6881381"/>
              <a:gd name="connsiteX3" fmla="*/ 19690 w 7915774"/>
              <a:gd name="connsiteY3" fmla="*/ 6881381 h 6881381"/>
              <a:gd name="connsiteX4" fmla="*/ 0 w 7915774"/>
              <a:gd name="connsiteY4" fmla="*/ 0 h 6881381"/>
              <a:gd name="connsiteX0" fmla="*/ 0 w 8974901"/>
              <a:gd name="connsiteY0" fmla="*/ 0 h 6892670"/>
              <a:gd name="connsiteX1" fmla="*/ 8974901 w 8974901"/>
              <a:gd name="connsiteY1" fmla="*/ 21134 h 6892670"/>
              <a:gd name="connsiteX2" fmla="*/ 5735735 w 8974901"/>
              <a:gd name="connsiteY2" fmla="*/ 6882825 h 6892670"/>
              <a:gd name="connsiteX3" fmla="*/ 1078817 w 8974901"/>
              <a:gd name="connsiteY3" fmla="*/ 6892670 h 6892670"/>
              <a:gd name="connsiteX4" fmla="*/ 0 w 8974901"/>
              <a:gd name="connsiteY4" fmla="*/ 0 h 6892670"/>
              <a:gd name="connsiteX0" fmla="*/ 0 w 8974901"/>
              <a:gd name="connsiteY0" fmla="*/ 0 h 6882825"/>
              <a:gd name="connsiteX1" fmla="*/ 8974901 w 8974901"/>
              <a:gd name="connsiteY1" fmla="*/ 21134 h 6882825"/>
              <a:gd name="connsiteX2" fmla="*/ 5735735 w 8974901"/>
              <a:gd name="connsiteY2" fmla="*/ 6882825 h 6882825"/>
              <a:gd name="connsiteX3" fmla="*/ 51785 w 8974901"/>
              <a:gd name="connsiteY3" fmla="*/ 6864447 h 6882825"/>
              <a:gd name="connsiteX4" fmla="*/ 0 w 8974901"/>
              <a:gd name="connsiteY4" fmla="*/ 0 h 6882825"/>
              <a:gd name="connsiteX0" fmla="*/ 0 w 8974901"/>
              <a:gd name="connsiteY0" fmla="*/ 0 h 6882825"/>
              <a:gd name="connsiteX1" fmla="*/ 8974901 w 8974901"/>
              <a:gd name="connsiteY1" fmla="*/ 21134 h 6882825"/>
              <a:gd name="connsiteX2" fmla="*/ 5735735 w 8974901"/>
              <a:gd name="connsiteY2" fmla="*/ 6882825 h 6882825"/>
              <a:gd name="connsiteX3" fmla="*/ 3643 w 8974901"/>
              <a:gd name="connsiteY3" fmla="*/ 6881381 h 6882825"/>
              <a:gd name="connsiteX4" fmla="*/ 0 w 8974901"/>
              <a:gd name="connsiteY4" fmla="*/ 0 h 688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74901" h="6882825">
                <a:moveTo>
                  <a:pt x="0" y="0"/>
                </a:moveTo>
                <a:lnTo>
                  <a:pt x="8974901" y="21134"/>
                </a:lnTo>
                <a:lnTo>
                  <a:pt x="5735735" y="6882825"/>
                </a:lnTo>
                <a:lnTo>
                  <a:pt x="3643" y="6881381"/>
                </a:lnTo>
                <a:cubicBezTo>
                  <a:pt x="-2920" y="4590869"/>
                  <a:pt x="6563" y="2300357"/>
                  <a:pt x="0" y="0"/>
                </a:cubicBezTo>
                <a:close/>
              </a:path>
            </a:pathLst>
          </a:custGeom>
          <a:solidFill>
            <a:srgbClr val="15ABDE"/>
          </a:solidFill>
          <a:ln>
            <a:solidFill>
              <a:srgbClr val="14A4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ryant Pro Medium"/>
              <a:cs typeface="Bryant Pro Medium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272" y="1599824"/>
            <a:ext cx="5741896" cy="1595660"/>
          </a:xfrm>
          <a:prstGeom prst="rect">
            <a:avLst/>
          </a:prstGeom>
          <a:noFill/>
        </p:spPr>
        <p:txBody>
          <a:bodyPr lIns="0" anchor="t">
            <a:noAutofit/>
          </a:bodyPr>
          <a:lstStyle>
            <a:lvl1pPr algn="l" defTabSz="457200" rtl="0" eaLnBrk="1" latinLnBrk="0" hangingPunct="1">
              <a:lnSpc>
                <a:spcPts val="5200"/>
              </a:lnSpc>
              <a:spcBef>
                <a:spcPct val="0"/>
              </a:spcBef>
              <a:buNone/>
              <a:defRPr sz="5600" kern="1200" cap="all">
                <a:solidFill>
                  <a:schemeClr val="bg1"/>
                </a:solidFill>
                <a:latin typeface=""/>
                <a:ea typeface="+mj-ea"/>
                <a:cs typeface="+mj-cs"/>
              </a:defRPr>
            </a:lvl1pPr>
          </a:lstStyle>
          <a:p>
            <a:pPr>
              <a:lnSpc>
                <a:spcPts val="3800"/>
              </a:lnSpc>
            </a:pPr>
            <a:r>
              <a:rPr lang="en-US" sz="2800" dirty="0">
                <a:latin typeface="Bryant Pro Medium"/>
                <a:cs typeface="Bryant Pro Medium"/>
              </a:rPr>
              <a:t>Intelligent network performance metrics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Bryant Pro Medium"/>
              <a:cs typeface="Bryant Pro Medium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44272" y="3722436"/>
            <a:ext cx="5623640" cy="958148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 defTabSz="457200" rtl="0" eaLnBrk="1" latinLnBrk="0" hangingPunct="1">
              <a:lnSpc>
                <a:spcPts val="2500"/>
              </a:lnSpc>
              <a:spcBef>
                <a:spcPts val="0"/>
              </a:spcBef>
              <a:buFont typeface="Arial"/>
              <a:buNone/>
              <a:defRPr sz="2600" kern="1200" cap="all">
                <a:solidFill>
                  <a:schemeClr val="bg1"/>
                </a:solidFill>
                <a:latin typeface="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dirty="0">
                <a:latin typeface="Bryant Pro Medium"/>
                <a:cs typeface="Bryant Pro Medium"/>
              </a:rPr>
              <a:t>Richard </a:t>
            </a:r>
            <a:r>
              <a:rPr lang="en-AU" sz="2000" dirty="0" err="1">
                <a:latin typeface="Bryant Pro Medium"/>
                <a:cs typeface="Bryant Pro Medium"/>
              </a:rPr>
              <a:t>procter</a:t>
            </a:r>
            <a:endParaRPr lang="en-AU" sz="2000" dirty="0">
              <a:latin typeface="Bryant Pro Medium"/>
              <a:cs typeface="Bryant Pro Medium"/>
            </a:endParaRPr>
          </a:p>
          <a:p>
            <a:r>
              <a:rPr lang="en-AU" sz="2000" cap="none" dirty="0" err="1">
                <a:latin typeface="Bryant Pro Medium"/>
                <a:cs typeface="Bryant Pro Medium"/>
              </a:rPr>
              <a:t>richard.procter@reannz.co.nz</a:t>
            </a:r>
            <a:endParaRPr lang="en-US" sz="2000" cap="none" dirty="0">
              <a:latin typeface="Bryant Pro Medium"/>
              <a:cs typeface="Bryant Pro Medium"/>
            </a:endParaRPr>
          </a:p>
        </p:txBody>
      </p:sp>
      <p:pic>
        <p:nvPicPr>
          <p:cNvPr id="9" name="Picture 8" descr="REANNZ_logo_NZ white_RGB.ai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225" y="4474039"/>
            <a:ext cx="1259840" cy="525780"/>
          </a:xfrm>
          <a:prstGeom prst="rect">
            <a:avLst/>
          </a:prstGeom>
        </p:spPr>
      </p:pic>
      <p:sp>
        <p:nvSpPr>
          <p:cNvPr id="10" name="Date Placeholder 3"/>
          <p:cNvSpPr txBox="1">
            <a:spLocks/>
          </p:cNvSpPr>
          <p:nvPr/>
        </p:nvSpPr>
        <p:spPr>
          <a:xfrm>
            <a:off x="357855" y="720669"/>
            <a:ext cx="2699977" cy="273844"/>
          </a:xfrm>
          <a:prstGeom prst="rect">
            <a:avLst/>
          </a:prstGeom>
          <a:noFill/>
        </p:spPr>
        <p:txBody>
          <a:bodyPr lIns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cap="all" dirty="0">
                <a:latin typeface="Bryant Pro Medium"/>
                <a:cs typeface="Bryant Pro Medium"/>
              </a:rPr>
              <a:t>Lunchtime series ‘19 </a:t>
            </a:r>
            <a:r>
              <a:rPr lang="mr-IN" sz="1100" cap="all" dirty="0">
                <a:latin typeface="Bryant Pro Medium"/>
                <a:cs typeface="Bryant Pro Medium"/>
              </a:rPr>
              <a:t>–</a:t>
            </a:r>
            <a:r>
              <a:rPr lang="en-US" sz="1100" cap="all" dirty="0">
                <a:latin typeface="Bryant Pro Medium"/>
                <a:cs typeface="Bryant Pro Medium"/>
              </a:rPr>
              <a:t> 17 APR</a:t>
            </a:r>
          </a:p>
        </p:txBody>
      </p:sp>
    </p:spTree>
    <p:extLst>
      <p:ext uri="{BB962C8B-B14F-4D97-AF65-F5344CB8AC3E}">
        <p14:creationId xmlns:p14="http://schemas.microsoft.com/office/powerpoint/2010/main" val="3524686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31CABF-9B7D-EB47-8EFB-B322D726A6AD}"/>
              </a:ext>
            </a:extLst>
          </p:cNvPr>
          <p:cNvSpPr txBox="1"/>
          <p:nvPr/>
        </p:nvSpPr>
        <p:spPr>
          <a:xfrm>
            <a:off x="1092530" y="861703"/>
            <a:ext cx="6958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+mj-lt"/>
              </a:rPr>
              <a:t>NET-BA-0109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09FA44-1B45-1A40-B561-C63BEF09D371}"/>
              </a:ext>
            </a:extLst>
          </p:cNvPr>
          <p:cNvSpPr txBox="1"/>
          <p:nvPr/>
        </p:nvSpPr>
        <p:spPr>
          <a:xfrm>
            <a:off x="1092530" y="3450801"/>
            <a:ext cx="6958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+mj-lt"/>
              </a:rPr>
              <a:t>UOO-MA-1042</a:t>
            </a:r>
          </a:p>
        </p:txBody>
      </p:sp>
    </p:spTree>
    <p:extLst>
      <p:ext uri="{BB962C8B-B14F-4D97-AF65-F5344CB8AC3E}">
        <p14:creationId xmlns:p14="http://schemas.microsoft.com/office/powerpoint/2010/main" val="1642165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8153C9-A4C1-064A-90B1-29E89AD8D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205DDA-4481-484B-A986-512A15C37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1064"/>
            <a:ext cx="9144000" cy="444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30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BEAED3-F47C-2D42-B4D3-363C4EE3D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7044"/>
            <a:ext cx="9144000" cy="268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82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890B0E-449D-EE4E-8F05-BEC658F8F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7044"/>
            <a:ext cx="9144000" cy="268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41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E856CF-6A89-A944-9693-C493B755D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150"/>
            <a:ext cx="91440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45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87AF78-7FF0-7542-92CE-D5CD8E866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250"/>
            <a:ext cx="91440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26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21B8EE-4B62-2042-BA37-84AC5E91D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78715"/>
      </p:ext>
    </p:extLst>
  </p:cSld>
  <p:clrMapOvr>
    <a:masterClrMapping/>
  </p:clrMapOvr>
</p:sld>
</file>

<file path=ppt/theme/theme1.xml><?xml version="1.0" encoding="utf-8"?>
<a:theme xmlns:a="http://schemas.openxmlformats.org/drawingml/2006/main" name="REA THEME">
  <a:themeElements>
    <a:clrScheme name="REA RGB">
      <a:dk1>
        <a:srgbClr val="4B4B4A"/>
      </a:dk1>
      <a:lt1>
        <a:srgbClr val="FFFFFF"/>
      </a:lt1>
      <a:dk2>
        <a:srgbClr val="00B9E4"/>
      </a:dk2>
      <a:lt2>
        <a:srgbClr val="C3C8C8"/>
      </a:lt2>
      <a:accent1>
        <a:srgbClr val="4B4B4A"/>
      </a:accent1>
      <a:accent2>
        <a:srgbClr val="C3C6C8"/>
      </a:accent2>
      <a:accent3>
        <a:srgbClr val="00B9E4"/>
      </a:accent3>
      <a:accent4>
        <a:srgbClr val="191919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{FC26B211-0493-3E48-868C-477CD3A69928}tf16401378</Template>
  <TotalTime>15014</TotalTime>
  <Words>65</Words>
  <Application>Microsoft Macintosh PowerPoint</Application>
  <PresentationFormat>On-screen Show (16:9)</PresentationFormat>
  <Paragraphs>12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Bryant Pro Medium</vt:lpstr>
      <vt:lpstr>Calibri</vt:lpstr>
      <vt:lpstr>DINPro-Light</vt:lpstr>
      <vt:lpstr>Lucida Console</vt:lpstr>
      <vt:lpstr>REA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Jamie Curtis</dc:creator>
  <cp:keywords/>
  <dc:description/>
  <cp:lastModifiedBy>Hannah Edwards</cp:lastModifiedBy>
  <cp:revision>357</cp:revision>
  <cp:lastPrinted>2017-09-05T05:27:26Z</cp:lastPrinted>
  <dcterms:created xsi:type="dcterms:W3CDTF">2015-05-24T05:30:03Z</dcterms:created>
  <dcterms:modified xsi:type="dcterms:W3CDTF">2019-11-04T04:06:44Z</dcterms:modified>
  <cp:category/>
</cp:coreProperties>
</file>